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9F708-20E7-4D46-ABA9-92D211544EDD}" v="7" dt="2024-09-18T00:50:52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AEFA-7257-4F69-5A0E-82E1304BF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702C1-ABE8-CDD6-1F8D-DAA70F8FF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1798D-3853-A256-FD14-8A6B0A66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3ACDA-E46B-CDE6-E7D5-4FFF9C14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5E9AE-D516-5D34-5775-72747C34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2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0234F-C030-86B4-597D-F8DCBDE3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CE26F-F3EB-967D-986D-9B34E826E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AEFCF-0C19-A7CA-3237-D325E1D7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ADAD9-F62A-D5B9-7C39-93294F75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78659-E588-97E2-8C73-099D8136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2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1275D8-D7BC-254F-5444-A63F7CBBA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A5137-E9E0-2264-F069-2B2C4CE2F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F4D72-330E-E151-CEFE-DEFAD211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8331F-31F2-7188-A080-930826C8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69D5E-7D86-7BE3-DBDC-C5168577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9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73FD-FC32-B011-EC68-07664DC8D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A627-3248-B152-C3DF-B33F3D231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48013-8BE8-294A-9D92-B389A8C3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4213B-5B4B-5980-5070-FD298DCD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43B-1F1E-7176-DD68-16F52A38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9B9A-DBAB-8ABA-454B-5DDAAD94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2D00B-D9C7-FF95-5E58-FA596BAC8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CB35D-69B9-588C-4193-7E7DE414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0AD1A-16AB-930C-4DC0-2C670429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021E-3C68-6F93-1591-2AB7605F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4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CC65-0812-EE9B-A1DE-0ABD06C3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4E67D-D438-6096-0C40-EA0EA3D90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95E99-96F0-A6AD-9FE7-F0C6174F9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55185-9062-B2A8-B603-3C2BCD01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33366-EE56-995F-FBA1-087F6F87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59EC2-FC94-E6E9-7DC6-B1076EBAD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A0BF7-1DBC-9716-CDBD-5BE1A459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9861B-DF59-1A53-B10D-2D9BC7A24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575A7-F170-E5F0-531E-261A2C649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E8CC19-2BB0-23E9-F53F-71133549EF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1A182-2A0F-3E3E-D252-C849A26BC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FA8039-ED4C-0A7C-A95A-D70A9690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48325-CD9F-ED34-6C79-5D8B4543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62013D-D7F1-4551-35E4-76A7D542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1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7026-EA6A-D6F0-8BA6-E046BFDA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2B3CA3-FEE9-E82C-8D74-7802CAD9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60374-C1EC-9618-2AF4-BA688960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C4D66-3F3A-58CD-CCC7-3B857FCE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9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6EE15D-1E0A-EDC4-DBCE-C1F02C5C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453FB-3B1A-CBCF-42DD-4255C50D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9FBAD-B0B9-22AF-6633-3867C89D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8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B68B-1519-2904-1C17-AD35BD0D2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F0763-4043-E872-5101-F089B302F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22132-4A9F-6C28-5A99-886D28FFC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6F0C2-CD85-2423-07A2-BB89C209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08922-63FC-E64F-2ADC-1A490DC6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241B9-2BDB-450F-FBAA-DF3BD360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0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B24E-DFBD-9391-FC72-371A73D40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4C969-50C6-72A8-7990-0A8F12C76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CF7C3-D4B1-5380-D20E-BC9FD6000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0D67C-9457-C79D-37DD-5264F260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D51EA-93DC-A9CB-A226-182D8DA4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7086E-6692-6E64-C615-E10FF024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1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4D589-88F9-8097-ADA6-43B915C8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D7347-8430-1C33-7E9F-95EEFE4A9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8FB1B-7B19-962F-B965-42FB84876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2C6812-C79B-40A9-94A5-0BACFCB0B440}" type="datetimeFigureOut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CECC6-2FA2-8BA7-8356-2440FCDF9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7C665-C6D8-635E-2D03-265F1D1F0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D09A98-88F4-400F-8B1B-0857F7EE1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5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D093F9-5C71-7ADA-5A73-069F5E291EF6}"/>
              </a:ext>
            </a:extLst>
          </p:cNvPr>
          <p:cNvSpPr txBox="1"/>
          <p:nvPr/>
        </p:nvSpPr>
        <p:spPr>
          <a:xfrm>
            <a:off x="846581" y="1353294"/>
            <a:ext cx="104988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Endzone Sans Bold" pitchFamily="50" charset="0"/>
              </a:rPr>
              <a:t>So, you want to OFFICIATE</a:t>
            </a:r>
          </a:p>
        </p:txBody>
      </p:sp>
    </p:spTree>
    <p:extLst>
      <p:ext uri="{BB962C8B-B14F-4D97-AF65-F5344CB8AC3E}">
        <p14:creationId xmlns:p14="http://schemas.microsoft.com/office/powerpoint/2010/main" val="104894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709052-A2BB-5127-41E4-5A6AC771AA68}"/>
              </a:ext>
            </a:extLst>
          </p:cNvPr>
          <p:cNvSpPr txBox="1"/>
          <p:nvPr/>
        </p:nvSpPr>
        <p:spPr>
          <a:xfrm>
            <a:off x="0" y="1596610"/>
            <a:ext cx="122712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Endzone Sans Bold" pitchFamily="50" charset="0"/>
              </a:rPr>
              <a:t>What is the </a:t>
            </a:r>
          </a:p>
          <a:p>
            <a:pPr algn="ctr"/>
            <a:r>
              <a:rPr lang="en-US" sz="7200" b="1" dirty="0">
                <a:latin typeface="Endzone Sans Bold" pitchFamily="50" charset="0"/>
              </a:rPr>
              <a:t>“San Diego County Football Officials Association?”</a:t>
            </a:r>
          </a:p>
        </p:txBody>
      </p:sp>
    </p:spTree>
    <p:extLst>
      <p:ext uri="{BB962C8B-B14F-4D97-AF65-F5344CB8AC3E}">
        <p14:creationId xmlns:p14="http://schemas.microsoft.com/office/powerpoint/2010/main" val="31015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6ACE35-8A12-E998-5C61-90144811DF2D}"/>
              </a:ext>
            </a:extLst>
          </p:cNvPr>
          <p:cNvSpPr txBox="1"/>
          <p:nvPr/>
        </p:nvSpPr>
        <p:spPr>
          <a:xfrm>
            <a:off x="490727" y="817293"/>
            <a:ext cx="11210543" cy="5823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00" b="1" kern="100" dirty="0">
                <a:effectLst/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We are a </a:t>
            </a:r>
            <a:r>
              <a:rPr lang="en-US" sz="2500" b="1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Service Provider</a:t>
            </a:r>
            <a:r>
              <a:rPr lang="en-US" sz="2500" b="1" kern="100" dirty="0">
                <a:effectLst/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, however: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500" b="1" kern="100" dirty="0">
                <a:effectLst/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We are the </a:t>
            </a:r>
            <a:r>
              <a:rPr lang="en-US" sz="2500" b="1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Fiduciary</a:t>
            </a:r>
            <a:r>
              <a:rPr lang="en-US" sz="2500" b="1" kern="100" dirty="0">
                <a:effectLst/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 of the game: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500" b="1" kern="100" dirty="0">
                <a:effectLst/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Fiduciaries are expected to exercise a duty of care and loyalty to their client (for us, the game of Football), and as a result, are </a:t>
            </a:r>
            <a:r>
              <a:rPr lang="en-US" sz="2500" b="1" u="sng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“held to the highest standard of conduct.”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500" b="1" kern="100" dirty="0">
                <a:effectLst/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We must foster a bond of trust with Players, Coaches, Fans and each other. </a:t>
            </a:r>
          </a:p>
          <a:p>
            <a:pPr marL="1600200" lvl="3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n-US" sz="2500" b="1" u="sng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We have an ethical obligation to act for their benefit – not our own!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500" b="1" kern="100" dirty="0"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How do we get there:</a:t>
            </a:r>
            <a:endParaRPr lang="en-US" sz="2500" b="1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500" b="1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Integrity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500" b="1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Rules Knowledge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500" b="1" kern="100" dirty="0"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Mechanics</a:t>
            </a:r>
            <a:endParaRPr lang="en-US" sz="2500" b="1" kern="100" dirty="0">
              <a:effectLst/>
              <a:highlight>
                <a:srgbClr val="FFFF00"/>
              </a:highlight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500" b="1" kern="100" dirty="0">
                <a:effectLst/>
                <a:highlight>
                  <a:srgbClr val="FFFF00"/>
                </a:highlight>
                <a:latin typeface="Endzone Sans Bold" pitchFamily="50" charset="0"/>
                <a:ea typeface="Aptos" panose="020B0004020202020204" pitchFamily="34" charset="0"/>
                <a:cs typeface="Times New Roman" panose="02020603050405020304" pitchFamily="18" charset="0"/>
              </a:rPr>
              <a:t>Competence</a:t>
            </a:r>
          </a:p>
        </p:txBody>
      </p:sp>
    </p:spTree>
    <p:extLst>
      <p:ext uri="{BB962C8B-B14F-4D97-AF65-F5344CB8AC3E}">
        <p14:creationId xmlns:p14="http://schemas.microsoft.com/office/powerpoint/2010/main" val="114005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CC8397-3B97-5856-7599-E73E2F908245}"/>
              </a:ext>
            </a:extLst>
          </p:cNvPr>
          <p:cNvSpPr txBox="1"/>
          <p:nvPr/>
        </p:nvSpPr>
        <p:spPr>
          <a:xfrm>
            <a:off x="353567" y="1393365"/>
            <a:ext cx="11210543" cy="4525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indent="-2286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8000" b="1" u="sng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Flowers always look great when we tend to the Roots!!!</a:t>
            </a:r>
            <a:endParaRPr lang="en-US" sz="8000" kern="100" dirty="0">
              <a:effectLst/>
              <a:latin typeface="Endzone Sans Light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500" b="1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0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C10567-42A0-D3E8-C4D9-05F29E5664C4}"/>
              </a:ext>
            </a:extLst>
          </p:cNvPr>
          <p:cNvSpPr txBox="1"/>
          <p:nvPr/>
        </p:nvSpPr>
        <p:spPr>
          <a:xfrm>
            <a:off x="2052826" y="397621"/>
            <a:ext cx="7080505" cy="6323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Rules: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b="1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b="1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b="1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Grasp of Foul Philosophy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Mechanics: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 published, no deviation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Detailed spots (not on a line)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Squaring off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Backing out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Modified MWP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Game Clock (All 9 responsible – not negotiable)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(Verbal and Physical)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Forget those damn Radios!</a:t>
            </a:r>
          </a:p>
          <a:p>
            <a:pPr marL="1257300" lvl="2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000" b="1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LL Signals, nuanced or not:</a:t>
            </a:r>
          </a:p>
          <a:p>
            <a:pPr marL="1657350" lvl="3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Backward pass</a:t>
            </a:r>
          </a:p>
          <a:p>
            <a:pPr marL="1657350" lvl="3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b="1" kern="100" baseline="300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down fumble</a:t>
            </a:r>
          </a:p>
          <a:p>
            <a:pPr marL="1657350" lvl="3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Wind the clock</a:t>
            </a:r>
          </a:p>
          <a:p>
            <a:pPr marL="1657350" lvl="3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Dead ball</a:t>
            </a:r>
          </a:p>
          <a:p>
            <a:pPr marL="1657350" lvl="3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0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Foul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B0B9C9-943D-C7CA-ABFE-DEF84A86EDD4}"/>
              </a:ext>
            </a:extLst>
          </p:cNvPr>
          <p:cNvSpPr txBox="1"/>
          <p:nvPr/>
        </p:nvSpPr>
        <p:spPr>
          <a:xfrm>
            <a:off x="4582666" y="139089"/>
            <a:ext cx="215646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ROOTS</a:t>
            </a:r>
            <a:endParaRPr lang="en-US" sz="2800" b="1" u="sng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9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740AAE-3E94-A5FB-3CEB-FABFBB3B651F}"/>
              </a:ext>
            </a:extLst>
          </p:cNvPr>
          <p:cNvSpPr txBox="1"/>
          <p:nvPr/>
        </p:nvSpPr>
        <p:spPr>
          <a:xfrm>
            <a:off x="719327" y="927021"/>
            <a:ext cx="11210543" cy="531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Process, Process, Process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Progressions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Measurements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 clearly communicated and published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Penalty Enforcement (Entire crew is responsible – not negotiable)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Flags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Repositioning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Covering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Same foul, flags on top of each other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Ball down at the Dead Ball Spot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4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Walking off with the U, DJ and LJ (Deeps do not have this time off)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500" b="1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68D94B-C735-CFF7-B378-087D8995A5EA}"/>
              </a:ext>
            </a:extLst>
          </p:cNvPr>
          <p:cNvSpPr txBox="1"/>
          <p:nvPr/>
        </p:nvSpPr>
        <p:spPr>
          <a:xfrm>
            <a:off x="4582666" y="139089"/>
            <a:ext cx="215646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u="sng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ROOTS</a:t>
            </a:r>
            <a:endParaRPr lang="en-US" sz="2800" b="1" u="sng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5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740AAE-3E94-A5FB-3CEB-FABFBB3B651F}"/>
              </a:ext>
            </a:extLst>
          </p:cNvPr>
          <p:cNvSpPr txBox="1"/>
          <p:nvPr/>
        </p:nvSpPr>
        <p:spPr>
          <a:xfrm>
            <a:off x="1498091" y="795243"/>
            <a:ext cx="9195815" cy="6008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Situational Awareness: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Down/Distance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Substitutions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COP’s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Momentum swings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Clocks (Game and Play)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Gamesmanship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Time and Score</a:t>
            </a:r>
          </a:p>
          <a:p>
            <a:pPr marL="1257300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Dead Ball Officiating: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Clocks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Head on a swivel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Look for “Hot Spots”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 active</a:t>
            </a:r>
          </a:p>
          <a:p>
            <a:pPr marL="1714500" lvl="3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Know your players!!!</a:t>
            </a: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b="1" kern="100" dirty="0">
                <a:effectLst/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and feel the temperature of the game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500" b="1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59DF5F-6E85-24CC-B43D-009E67AA0052}"/>
              </a:ext>
            </a:extLst>
          </p:cNvPr>
          <p:cNvSpPr txBox="1"/>
          <p:nvPr/>
        </p:nvSpPr>
        <p:spPr>
          <a:xfrm>
            <a:off x="4582666" y="139089"/>
            <a:ext cx="2156461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u="sng" kern="100" dirty="0"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THE ROOTS</a:t>
            </a:r>
            <a:endParaRPr lang="en-US" sz="2800" b="1" u="sng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8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DCFOA (@SDCFOA) / X">
            <a:extLst>
              <a:ext uri="{FF2B5EF4-FFF2-40B4-BE49-F238E27FC236}">
                <a16:creationId xmlns:a16="http://schemas.microsoft.com/office/drawing/2014/main" id="{07AA01F8-CA76-DAFA-A781-F2062B956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740AAE-3E94-A5FB-3CEB-FABFBB3B651F}"/>
              </a:ext>
            </a:extLst>
          </p:cNvPr>
          <p:cNvSpPr txBox="1"/>
          <p:nvPr/>
        </p:nvSpPr>
        <p:spPr>
          <a:xfrm>
            <a:off x="243839" y="2721105"/>
            <a:ext cx="11210543" cy="1002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kern="100" dirty="0">
                <a:effectLst/>
                <a:highlight>
                  <a:srgbClr val="FFFF00"/>
                </a:highlight>
                <a:latin typeface="Endzone Sans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 a Fiduciary of the Game</a:t>
            </a:r>
            <a:endParaRPr lang="en-US" sz="2500" b="1" kern="100" dirty="0">
              <a:effectLst/>
              <a:latin typeface="Endzone Sans Bold" pitchFamily="50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0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317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Aptos Display</vt:lpstr>
      <vt:lpstr>Arial</vt:lpstr>
      <vt:lpstr>Courier New</vt:lpstr>
      <vt:lpstr>Endzone Sans Bold</vt:lpstr>
      <vt:lpstr>Endzone Sans Light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DeFelice, Garth</dc:creator>
  <cp:lastModifiedBy>Donald Carey</cp:lastModifiedBy>
  <cp:revision>2</cp:revision>
  <dcterms:created xsi:type="dcterms:W3CDTF">2024-09-17T22:38:25Z</dcterms:created>
  <dcterms:modified xsi:type="dcterms:W3CDTF">2024-09-19T19:17:16Z</dcterms:modified>
</cp:coreProperties>
</file>